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6" r:id="rId3"/>
    <p:sldMasterId id="2147483697" r:id="rId4"/>
    <p:sldMasterId id="214748369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6858000" cx="9144000"/>
  <p:notesSz cx="6858000" cy="9144000"/>
  <p:embeddedFontLst>
    <p:embeddedFont>
      <p:font typeface="Proxima Nova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.fntdata"/><Relationship Id="rId11" Type="http://schemas.openxmlformats.org/officeDocument/2006/relationships/slide" Target="slides/slide5.xml"/><Relationship Id="rId22" Type="http://schemas.openxmlformats.org/officeDocument/2006/relationships/font" Target="fonts/ProximaNova-boldItalic.fntdata"/><Relationship Id="rId10" Type="http://schemas.openxmlformats.org/officeDocument/2006/relationships/slide" Target="slides/slide4.xml"/><Relationship Id="rId21" Type="http://schemas.openxmlformats.org/officeDocument/2006/relationships/font" Target="fonts/ProximaNova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3.xml"/><Relationship Id="rId19" Type="http://schemas.openxmlformats.org/officeDocument/2006/relationships/font" Target="fonts/ProximaNova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999e752b9_0_464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c999e752b9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Attempt to answer this Q.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115030067_0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b11503006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47f719ff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547f719f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6f959b7576_0_569:notes"/>
          <p:cNvSpPr txBox="1"/>
          <p:nvPr>
            <p:ph idx="1" type="body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296" name="Google Shape;296;g16f959b7576_0_569:notes"/>
          <p:cNvSpPr/>
          <p:nvPr>
            <p:ph idx="2" type="sldImg"/>
          </p:nvPr>
        </p:nvSpPr>
        <p:spPr>
          <a:xfrm>
            <a:off x="1104900" y="685487"/>
            <a:ext cx="4648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bb2540bb5_0_70:notes"/>
          <p:cNvSpPr txBox="1"/>
          <p:nvPr>
            <p:ph idx="1" type="body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224" name="Google Shape;224;gcbb2540bb5_0_70:notes"/>
          <p:cNvSpPr/>
          <p:nvPr>
            <p:ph idx="2" type="sldImg"/>
          </p:nvPr>
        </p:nvSpPr>
        <p:spPr>
          <a:xfrm>
            <a:off x="1104900" y="685487"/>
            <a:ext cx="4648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d9fd08081_0_317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d9fd08081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Attempt to answer this Q.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78154e798_0_16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78154e79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71ed1943c_0_338:notes"/>
          <p:cNvSpPr txBox="1"/>
          <p:nvPr>
            <p:ph idx="1" type="body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245" name="Google Shape;245;gf71ed1943c_0_338:notes"/>
          <p:cNvSpPr/>
          <p:nvPr>
            <p:ph idx="2" type="sldImg"/>
          </p:nvPr>
        </p:nvSpPr>
        <p:spPr>
          <a:xfrm>
            <a:off x="1104900" y="685487"/>
            <a:ext cx="4648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47f719ff2_0_7:notes"/>
          <p:cNvSpPr/>
          <p:nvPr>
            <p:ph idx="2" type="sldImg"/>
          </p:nvPr>
        </p:nvSpPr>
        <p:spPr>
          <a:xfrm>
            <a:off x="1155424" y="685488"/>
            <a:ext cx="4547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47f719ff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54" name="Google Shape;254;g2547f719ff2_0_7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2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3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5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6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7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8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683aea21d1_0_9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683aea21d1_0_9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6f959b7576_0_577:notes"/>
          <p:cNvSpPr txBox="1"/>
          <p:nvPr>
            <p:ph idx="1" type="body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267" name="Google Shape;267;g16f959b7576_0_577:notes"/>
          <p:cNvSpPr/>
          <p:nvPr>
            <p:ph idx="2" type="sldImg"/>
          </p:nvPr>
        </p:nvSpPr>
        <p:spPr>
          <a:xfrm>
            <a:off x="1104900" y="685487"/>
            <a:ext cx="4648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6f959b7576_0_546:notes"/>
          <p:cNvSpPr txBox="1"/>
          <p:nvPr>
            <p:ph idx="1" type="body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275" name="Google Shape;275;g16f959b7576_0_546:notes"/>
          <p:cNvSpPr/>
          <p:nvPr>
            <p:ph idx="2" type="sldImg"/>
          </p:nvPr>
        </p:nvSpPr>
        <p:spPr>
          <a:xfrm>
            <a:off x="1104900" y="685487"/>
            <a:ext cx="4648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1pPr>
            <a:lvl2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2pPr>
            <a:lvl3pPr indent="-3175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indent="-3175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4pPr>
            <a:lvl5pPr indent="-3175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5pPr>
            <a:lvl6pPr indent="-3175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bright)">
  <p:cSld name="BLANK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100" y="-7733"/>
            <a:ext cx="9144000" cy="68661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0" y="-7900"/>
            <a:ext cx="9144000" cy="6866100"/>
          </a:xfrm>
          <a:prstGeom prst="frame">
            <a:avLst>
              <a:gd fmla="val 5041" name="adj1"/>
            </a:avLst>
          </a:prstGeom>
          <a:solidFill>
            <a:srgbClr val="2946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4303650" y="6142667"/>
            <a:ext cx="536700" cy="7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4303575" y="6142333"/>
            <a:ext cx="536700" cy="71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294667"/>
                </a:solidFill>
              </a:defRPr>
            </a:lvl1pPr>
            <a:lvl2pPr lvl="1" rtl="0" algn="ctr">
              <a:buNone/>
              <a:defRPr>
                <a:solidFill>
                  <a:srgbClr val="294667"/>
                </a:solidFill>
              </a:defRPr>
            </a:lvl2pPr>
            <a:lvl3pPr lvl="2" rtl="0" algn="ctr">
              <a:buNone/>
              <a:defRPr>
                <a:solidFill>
                  <a:srgbClr val="294667"/>
                </a:solidFill>
              </a:defRPr>
            </a:lvl3pPr>
            <a:lvl4pPr lvl="3" rtl="0" algn="ctr">
              <a:buNone/>
              <a:defRPr>
                <a:solidFill>
                  <a:srgbClr val="294667"/>
                </a:solidFill>
              </a:defRPr>
            </a:lvl4pPr>
            <a:lvl5pPr lvl="4" rtl="0" algn="ctr">
              <a:buNone/>
              <a:defRPr>
                <a:solidFill>
                  <a:srgbClr val="294667"/>
                </a:solidFill>
              </a:defRPr>
            </a:lvl5pPr>
            <a:lvl6pPr lvl="5" rtl="0" algn="ctr">
              <a:buNone/>
              <a:defRPr>
                <a:solidFill>
                  <a:srgbClr val="294667"/>
                </a:solidFill>
              </a:defRPr>
            </a:lvl6pPr>
            <a:lvl7pPr lvl="6" rtl="0" algn="ctr">
              <a:buNone/>
              <a:defRPr>
                <a:solidFill>
                  <a:srgbClr val="294667"/>
                </a:solidFill>
              </a:defRPr>
            </a:lvl7pPr>
            <a:lvl8pPr lvl="7" rtl="0" algn="ctr">
              <a:buNone/>
              <a:defRPr>
                <a:solidFill>
                  <a:srgbClr val="294667"/>
                </a:solidFill>
              </a:defRPr>
            </a:lvl8pPr>
            <a:lvl9pPr lvl="8" rtl="0" algn="ctr">
              <a:buNone/>
              <a:defRPr>
                <a:solidFill>
                  <a:srgbClr val="294667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 rot="5400000">
            <a:off x="2217749" y="-160349"/>
            <a:ext cx="4708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ymbol"/>
              <a:buChar char="⬜"/>
              <a:defRPr/>
            </a:lvl1pPr>
            <a:lvl2pPr indent="-3175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◼"/>
              <a:defRPr/>
            </a:lvl2pPr>
            <a:lvl3pPr indent="-317500" lvl="2" marL="13716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▫"/>
              <a:defRPr/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"/>
              <a:defRPr/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◾"/>
              <a:defRPr/>
            </a:lvl5pPr>
            <a:lvl6pPr indent="-3175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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⚫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⚫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oto Symbol"/>
              <a:buChar char="⚫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gm" type="dgm">
  <p:cSld name="DIAGRAM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/>
            </a:lvl1pPr>
            <a:lvl2pPr indent="0" lvl="1" marL="4572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2pPr>
            <a:lvl3pPr indent="0" lvl="2" marL="9144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3pPr>
            <a:lvl4pPr indent="0" lvl="3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4pPr>
            <a:lvl5pPr indent="0" lvl="4" marL="1828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5pPr>
            <a:lvl6pPr indent="0" lvl="5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6pPr>
            <a:lvl7pPr indent="0" lvl="6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7pPr>
            <a:lvl8pPr indent="0" lvl="7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8pPr>
            <a:lvl9pPr indent="0" lvl="8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1" name="Google Shape;81;p19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3" name="Google Shape;93;p22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24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1" name="Google Shape;101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4" name="Google Shape;104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6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8" name="Google Shape;108;p26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9" name="Google Shape;109;p26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3" name="Google Shape;113;p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" name="Google Shape;116;p28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" name="Google Shape;117;p2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" name="Google Shape;122;p3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/>
            </a:lvl1pPr>
            <a:lvl2pPr indent="0" lvl="1" marL="4572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2pPr>
            <a:lvl3pPr indent="0" lvl="2" marL="9144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3pPr>
            <a:lvl4pPr indent="0" lvl="3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4pPr>
            <a:lvl5pPr indent="0" lvl="4" marL="1828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5pPr>
            <a:lvl6pPr indent="0" lvl="5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6pPr>
            <a:lvl7pPr indent="0" lvl="6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7pPr>
            <a:lvl8pPr indent="0" lvl="7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8pPr>
            <a:lvl9pPr indent="0" lvl="8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23" name="Google Shape;123;p3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24" name="Google Shape;124;p3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25" name="Google Shape;125;p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3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indent="-3175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indent="-3175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indent="-3175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129" name="Google Shape;129;p3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30" name="Google Shape;130;p3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31" name="Google Shape;131;p3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3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8" name="Google Shape;138;p33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9" name="Google Shape;139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2" name="Google Shape;142;p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p3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3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36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0" name="Google Shape;150;p36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4" name="Google Shape;154;p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7" name="Google Shape;157;p38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8" name="Google Shape;158;p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9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1" name="Google Shape;161;p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5" name="Google Shape;165;p40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6" name="Google Shape;166;p40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7" name="Google Shape;167;p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1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70" name="Google Shape;170;p4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2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3" name="Google Shape;173;p42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4" name="Google Shape;174;p4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gm" type="dgm">
  <p:cSld name="DIAGRAM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9" name="Google Shape;179;p4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0" name="Google Shape;180;p4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1" name="Google Shape;181;p4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4" name="Google Shape;184;p4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indent="-3175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indent="-3175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indent="-3175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185" name="Google Shape;185;p4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86" name="Google Shape;186;p4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87" name="Google Shape;187;p4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6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" name="Google Shape;190;p4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/>
            </a:lvl1pPr>
            <a:lvl2pPr indent="0" lvl="1" marL="4572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2pPr>
            <a:lvl3pPr indent="0" lvl="2" marL="9144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3pPr>
            <a:lvl4pPr indent="0" lvl="3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4pPr>
            <a:lvl5pPr indent="0" lvl="4" marL="1828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5pPr>
            <a:lvl6pPr indent="0" lvl="5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6pPr>
            <a:lvl7pPr indent="0" lvl="6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7pPr>
            <a:lvl8pPr indent="0" lvl="7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8pPr>
            <a:lvl9pPr indent="0" lvl="8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91" name="Google Shape;191;p4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92" name="Google Shape;192;p4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93" name="Google Shape;193;p4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7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BE9A7"/>
              </a:buClr>
              <a:buSzPts val="2800"/>
              <a:buFont typeface="Allert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6" name="Google Shape;196;p47"/>
          <p:cNvSpPr txBox="1"/>
          <p:nvPr>
            <p:ph idx="1" type="body"/>
          </p:nvPr>
        </p:nvSpPr>
        <p:spPr>
          <a:xfrm>
            <a:off x="457200" y="1524000"/>
            <a:ext cx="30084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Quattrocento"/>
              <a:buNone/>
              <a:defRPr/>
            </a:lvl1pPr>
            <a:lvl2pPr indent="-2286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Quattrocento"/>
              <a:buNone/>
              <a:defRPr/>
            </a:lvl2pPr>
            <a:lvl3pPr indent="-2286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Quattrocento"/>
              <a:buNone/>
              <a:defRPr/>
            </a:lvl3pPr>
            <a:lvl4pPr indent="-2286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Quattrocento"/>
              <a:buNone/>
              <a:defRPr/>
            </a:lvl4pPr>
            <a:lvl5pPr indent="-2286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Quattrocento"/>
              <a:buNone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7" name="Google Shape;197;p47"/>
          <p:cNvSpPr txBox="1"/>
          <p:nvPr>
            <p:ph idx="2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3">
    <p:bg>
      <p:bgPr>
        <a:solidFill>
          <a:srgbClr val="1D1D1B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8"/>
          <p:cNvSpPr/>
          <p:nvPr/>
        </p:nvSpPr>
        <p:spPr>
          <a:xfrm>
            <a:off x="3373200" y="1830867"/>
            <a:ext cx="2397300" cy="3196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8"/>
          <p:cNvSpPr txBox="1"/>
          <p:nvPr>
            <p:ph type="ctrTitle"/>
          </p:nvPr>
        </p:nvSpPr>
        <p:spPr>
          <a:xfrm>
            <a:off x="3457500" y="1943000"/>
            <a:ext cx="2229000" cy="29721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3" name="Google Shape;203;p49"/>
          <p:cNvSpPr txBox="1"/>
          <p:nvPr>
            <p:ph idx="1" type="body"/>
          </p:nvPr>
        </p:nvSpPr>
        <p:spPr>
          <a:xfrm rot="5400000">
            <a:off x="2217749" y="-160349"/>
            <a:ext cx="4708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ymbol"/>
              <a:buChar char="⬜"/>
              <a:defRPr/>
            </a:lvl1pPr>
            <a:lvl2pPr indent="-3175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◼"/>
              <a:defRPr/>
            </a:lvl2pPr>
            <a:lvl3pPr indent="-317500" lvl="2" marL="13716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▫"/>
              <a:defRPr/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"/>
              <a:defRPr/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◾"/>
              <a:defRPr/>
            </a:lvl5pPr>
            <a:lvl6pPr indent="-3175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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⚫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⚫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oto Symbol"/>
              <a:buChar char="⚫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2">
  <p:cSld name="OBJECT_13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 txBox="1"/>
          <p:nvPr>
            <p:ph type="title"/>
          </p:nvPr>
        </p:nvSpPr>
        <p:spPr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6" name="Google Shape;206;p50"/>
          <p:cNvSpPr txBox="1"/>
          <p:nvPr>
            <p:ph idx="1" type="body"/>
          </p:nvPr>
        </p:nvSpPr>
        <p:spPr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/>
            </a:lvl1pPr>
            <a:lvl2pPr indent="-317500" lvl="1" marL="914400" rtl="0" algn="l">
              <a:spcBef>
                <a:spcPts val="520"/>
              </a:spcBef>
              <a:spcAft>
                <a:spcPts val="0"/>
              </a:spcAft>
              <a:buClr>
                <a:srgbClr val="DD3B1B"/>
              </a:buClr>
              <a:buSzPts val="1400"/>
              <a:buFont typeface="Arial"/>
              <a:buChar char="•"/>
              <a:defRPr/>
            </a:lvl2pPr>
            <a:lvl3pPr indent="-317500" lvl="2" marL="13716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/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Arial"/>
              <a:buChar char="•"/>
              <a:defRPr/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Arial"/>
              <a:buChar char="•"/>
              <a:defRPr/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Arial"/>
              <a:buChar char="•"/>
              <a:defRPr/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Arial"/>
              <a:buChar char="•"/>
              <a:defRPr/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207" name="Google Shape;207;p50"/>
          <p:cNvSpPr txBox="1"/>
          <p:nvPr>
            <p:ph idx="10" type="dt"/>
          </p:nvPr>
        </p:nvSpPr>
        <p:spPr>
          <a:xfrm>
            <a:off x="762000" y="6391275"/>
            <a:ext cx="2057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8" name="Google Shape;208;p50"/>
          <p:cNvSpPr txBox="1"/>
          <p:nvPr>
            <p:ph idx="11" type="ftr"/>
          </p:nvPr>
        </p:nvSpPr>
        <p:spPr>
          <a:xfrm>
            <a:off x="3352800" y="6403975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9" name="Google Shape;209;p50"/>
          <p:cNvSpPr txBox="1"/>
          <p:nvPr>
            <p:ph idx="12" type="sldNum"/>
          </p:nvPr>
        </p:nvSpPr>
        <p:spPr>
          <a:xfrm>
            <a:off x="6858000" y="6400800"/>
            <a:ext cx="160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buNone/>
              <a:defRPr/>
            </a:lvl1pPr>
            <a:lvl2pPr indent="0" lvl="1" marL="0" marR="0" rtl="0" algn="ctr">
              <a:buNone/>
              <a:defRPr/>
            </a:lvl2pPr>
            <a:lvl3pPr indent="0" lvl="2" marL="0" marR="0" rtl="0" algn="ctr">
              <a:buNone/>
              <a:defRPr/>
            </a:lvl3pPr>
            <a:lvl4pPr indent="0" lvl="3" marL="0" marR="0" rtl="0" algn="ctr">
              <a:buNone/>
              <a:defRPr/>
            </a:lvl4pPr>
            <a:lvl5pPr indent="0" lvl="4" marL="0" marR="0" rtl="0" algn="ctr">
              <a:buNone/>
              <a:defRPr/>
            </a:lvl5pPr>
            <a:lvl6pPr indent="0" lvl="5" marL="0" marR="0" rtl="0" algn="ctr">
              <a:buNone/>
              <a:defRPr/>
            </a:lvl6pPr>
            <a:lvl7pPr indent="0" lvl="6" marL="0" marR="0" rtl="0" algn="ctr">
              <a:buNone/>
              <a:defRPr/>
            </a:lvl7pPr>
            <a:lvl8pPr indent="0" lvl="7" marL="0" marR="0" rtl="0" algn="ctr">
              <a:buNone/>
              <a:defRPr/>
            </a:lvl8pPr>
            <a:lvl9pPr indent="0" lvl="8" marL="0" marR="0" rtl="0" algn="ctr">
              <a:buNone/>
              <a:defRPr/>
            </a:lvl9pPr>
          </a:lstStyle>
          <a:p>
            <a:pPr indent="-88900" lvl="0" mar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1">
  <p:cSld name="OBJECT_12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1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5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1pPr>
            <a:lvl2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2pPr>
            <a:lvl3pPr indent="-3175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indent="-3175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4pPr>
            <a:lvl5pPr indent="-3175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/>
            </a:lvl5pPr>
            <a:lvl6pPr indent="-3175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/>
        </p:txBody>
      </p:sp>
      <p:sp>
        <p:nvSpPr>
          <p:cNvPr id="213" name="Google Shape;213;p5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4" name="Google Shape;214;p5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5" name="Google Shape;215;p5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8.xml"/><Relationship Id="rId6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AE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" name="Google Shape;134;p3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5" name="Google Shape;135;p3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"/>
            <a:ext cx="9144003" cy="685794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2"/>
          <p:cNvSpPr txBox="1"/>
          <p:nvPr/>
        </p:nvSpPr>
        <p:spPr>
          <a:xfrm>
            <a:off x="191575" y="96850"/>
            <a:ext cx="5546100" cy="1948500"/>
          </a:xfrm>
          <a:prstGeom prst="rect">
            <a:avLst/>
          </a:prstGeom>
          <a:solidFill>
            <a:srgbClr val="E4EDC9">
              <a:alpha val="63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Women’s Business, Empowerment,</a:t>
            </a:r>
            <a:endParaRPr b="1"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and the “Self-Help Approach”</a:t>
            </a:r>
            <a:endParaRPr b="1"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CoSAP and The New School</a:t>
            </a:r>
            <a:endParaRPr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23 June 2023</a:t>
            </a:r>
            <a:endParaRPr sz="2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61"/>
          <p:cNvPicPr preferRelativeResize="0"/>
          <p:nvPr/>
        </p:nvPicPr>
        <p:blipFill rotWithShape="1">
          <a:blip r:embed="rId3">
            <a:alphaModFix/>
          </a:blip>
          <a:srcRect b="-219" l="0" r="0" t="259"/>
          <a:stretch/>
        </p:blipFill>
        <p:spPr>
          <a:xfrm rot="10800000">
            <a:off x="8051" y="-29750"/>
            <a:ext cx="9127924" cy="68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61"/>
          <p:cNvSpPr txBox="1"/>
          <p:nvPr/>
        </p:nvSpPr>
        <p:spPr>
          <a:xfrm>
            <a:off x="571675" y="152400"/>
            <a:ext cx="6364500" cy="10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Finding: </a:t>
            </a:r>
            <a:r>
              <a:rPr b="1"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Psycho-social benefits - </a:t>
            </a:r>
            <a:r>
              <a:rPr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ocial support, mental, </a:t>
            </a:r>
            <a:r>
              <a:rPr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marriage and family</a:t>
            </a:r>
            <a:endParaRPr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2"/>
          <p:cNvSpPr txBox="1"/>
          <p:nvPr/>
        </p:nvSpPr>
        <p:spPr>
          <a:xfrm>
            <a:off x="240300" y="697900"/>
            <a:ext cx="8420400" cy="22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“Self-Help Approach”</a:t>
            </a:r>
            <a:r>
              <a:rPr b="1"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</a:pPr>
            <a:r>
              <a:rPr b="1" lang="en" sz="2200">
                <a:latin typeface="Proxima Nova"/>
                <a:ea typeface="Proxima Nova"/>
                <a:cs typeface="Proxima Nova"/>
                <a:sym typeface="Proxima Nova"/>
              </a:rPr>
              <a:t>No “Hand-outs”</a:t>
            </a:r>
            <a:endParaRPr b="1"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○"/>
            </a:pPr>
            <a:r>
              <a:rPr lang="en" sz="2200">
                <a:latin typeface="Proxima Nova"/>
                <a:ea typeface="Proxima Nova"/>
                <a:cs typeface="Proxima Nova"/>
                <a:sym typeface="Proxima Nova"/>
              </a:rPr>
              <a:t>No money or asset transfer from donor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○"/>
            </a:pPr>
            <a:r>
              <a:rPr lang="en" sz="2200">
                <a:latin typeface="Proxima Nova"/>
                <a:ea typeface="Proxima Nova"/>
                <a:cs typeface="Proxima Nova"/>
                <a:sym typeface="Proxima Nova"/>
              </a:rPr>
              <a:t>Other than organizing groups and conducting workshops, no additional inputs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2" name="Google Shape;292;p62"/>
          <p:cNvPicPr preferRelativeResize="0"/>
          <p:nvPr/>
        </p:nvPicPr>
        <p:blipFill rotWithShape="1">
          <a:blip r:embed="rId3">
            <a:alphaModFix/>
          </a:blip>
          <a:srcRect b="0" l="0" r="3306" t="13882"/>
          <a:stretch/>
        </p:blipFill>
        <p:spPr>
          <a:xfrm>
            <a:off x="0" y="2903975"/>
            <a:ext cx="9132193" cy="39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62"/>
          <p:cNvPicPr preferRelativeResize="0"/>
          <p:nvPr/>
        </p:nvPicPr>
        <p:blipFill rotWithShape="1">
          <a:blip r:embed="rId4">
            <a:alphaModFix/>
          </a:blip>
          <a:srcRect b="74683" l="21048" r="22322" t="14089"/>
          <a:stretch/>
        </p:blipFill>
        <p:spPr>
          <a:xfrm>
            <a:off x="2727650" y="0"/>
            <a:ext cx="6416348" cy="7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343D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3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9" name="Google Shape;299;p63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00" name="Google Shape;300;p63"/>
          <p:cNvSpPr txBox="1"/>
          <p:nvPr>
            <p:ph type="ctrTitle"/>
          </p:nvPr>
        </p:nvSpPr>
        <p:spPr>
          <a:xfrm>
            <a:off x="776875" y="356775"/>
            <a:ext cx="68988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Empowerment - </a:t>
            </a: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Psycho-social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Confidence, personal and community action 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1" name="Google Shape;301;p63"/>
          <p:cNvPicPr preferRelativeResize="0"/>
          <p:nvPr/>
        </p:nvPicPr>
        <p:blipFill rotWithShape="1">
          <a:blip r:embed="rId3">
            <a:alphaModFix/>
          </a:blip>
          <a:srcRect b="0" l="11475" r="9491" t="0"/>
          <a:stretch/>
        </p:blipFill>
        <p:spPr>
          <a:xfrm>
            <a:off x="0" y="1511907"/>
            <a:ext cx="9143998" cy="5346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343D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3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27" name="Google Shape;227;p53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28" name="Google Shape;228;p53"/>
          <p:cNvSpPr txBox="1"/>
          <p:nvPr>
            <p:ph type="ctrTitle"/>
          </p:nvPr>
        </p:nvSpPr>
        <p:spPr>
          <a:xfrm>
            <a:off x="2861875" y="5420300"/>
            <a:ext cx="5872500" cy="14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9" name="Google Shape;229;p53"/>
          <p:cNvPicPr preferRelativeResize="0"/>
          <p:nvPr/>
        </p:nvPicPr>
        <p:blipFill rotWithShape="1">
          <a:blip r:embed="rId3">
            <a:alphaModFix/>
          </a:blip>
          <a:srcRect b="5069" l="4246" r="3841" t="0"/>
          <a:stretch/>
        </p:blipFill>
        <p:spPr>
          <a:xfrm>
            <a:off x="0" y="152400"/>
            <a:ext cx="9144001" cy="526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975" y="5446475"/>
            <a:ext cx="5403049" cy="132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4"/>
          <p:cNvPicPr preferRelativeResize="0"/>
          <p:nvPr/>
        </p:nvPicPr>
        <p:blipFill rotWithShape="1">
          <a:blip r:embed="rId3">
            <a:alphaModFix/>
          </a:blip>
          <a:srcRect b="12990" l="12994" r="9701" t="12610"/>
          <a:stretch/>
        </p:blipFill>
        <p:spPr>
          <a:xfrm>
            <a:off x="0" y="0"/>
            <a:ext cx="9143999" cy="682612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4"/>
          <p:cNvSpPr txBox="1"/>
          <p:nvPr/>
        </p:nvSpPr>
        <p:spPr>
          <a:xfrm>
            <a:off x="410725" y="228600"/>
            <a:ext cx="8370000" cy="1061100"/>
          </a:xfrm>
          <a:prstGeom prst="rect">
            <a:avLst/>
          </a:prstGeom>
          <a:solidFill>
            <a:srgbClr val="E4EDC9">
              <a:alpha val="714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Economic Development - How to break poverty cycle?</a:t>
            </a:r>
            <a:r>
              <a:rPr lang="en" sz="2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Informal economy, under-employment, day and seasonal labor </a:t>
            </a:r>
            <a:endParaRPr sz="2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5"/>
          <p:cNvSpPr txBox="1"/>
          <p:nvPr>
            <p:ph type="title"/>
          </p:nvPr>
        </p:nvSpPr>
        <p:spPr>
          <a:xfrm>
            <a:off x="311700" y="530725"/>
            <a:ext cx="8154900" cy="68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Aid and </a:t>
            </a:r>
            <a:r>
              <a:rPr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Economic Development</a:t>
            </a:r>
            <a:endParaRPr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2" name="Google Shape;242;p55"/>
          <p:cNvSpPr txBox="1"/>
          <p:nvPr>
            <p:ph idx="1" type="body"/>
          </p:nvPr>
        </p:nvSpPr>
        <p:spPr>
          <a:xfrm>
            <a:off x="288525" y="1402800"/>
            <a:ext cx="8403900" cy="4891200"/>
          </a:xfrm>
          <a:prstGeom prst="rect">
            <a:avLst/>
          </a:prstGeom>
          <a:solidFill>
            <a:srgbClr val="D9EAD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methodology for something so complicated? 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06400" lvl="0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AutoNum type="alphaUcPeriod"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Raise income? 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AutoNum type="alphaUcPeriod"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Assets? In-kind or cash? 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AutoNum type="alphaUcPeriod"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“Empowerment”? 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AutoNum type="alphaUcPeriod"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Gendered - Work primarily with women? 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AutoNum type="alphaUcPeriod"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Education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AutoNum type="alphaUcPeriod"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Health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AutoNum type="alphaUcPeriod"/>
            </a:pPr>
            <a:r>
              <a:rPr lang="en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All of the above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343D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6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48" name="Google Shape;248;p56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49" name="Google Shape;249;p56"/>
          <p:cNvSpPr txBox="1"/>
          <p:nvPr>
            <p:ph type="ctrTitle"/>
          </p:nvPr>
        </p:nvSpPr>
        <p:spPr>
          <a:xfrm>
            <a:off x="202325" y="113400"/>
            <a:ext cx="8789400" cy="23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1"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Women’s Self-Help Groups Theory of Change</a:t>
            </a:r>
            <a:endParaRPr b="1" sz="2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roxima Nova"/>
              <a:buAutoNum type="arabicPeriod"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CoSAP NGO c</a:t>
            </a: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ommunity mobilizers organize a neighborhood of women into a group. </a:t>
            </a:r>
            <a:endParaRPr sz="2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roxima Nova"/>
              <a:buAutoNum type="arabicPeriod"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Group gives women opportunity to meet together weekly, through meetings, members become friends and collaborators.</a:t>
            </a:r>
            <a:endParaRPr sz="2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0" name="Google Shape;250;p56"/>
          <p:cNvPicPr preferRelativeResize="0"/>
          <p:nvPr/>
        </p:nvPicPr>
        <p:blipFill rotWithShape="1">
          <a:blip r:embed="rId3">
            <a:alphaModFix/>
          </a:blip>
          <a:srcRect b="7905" l="0" r="0" t="22871"/>
          <a:stretch/>
        </p:blipFill>
        <p:spPr>
          <a:xfrm>
            <a:off x="0" y="2263336"/>
            <a:ext cx="9143999" cy="459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E8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7"/>
          <p:cNvSpPr txBox="1"/>
          <p:nvPr>
            <p:ph idx="1" type="body"/>
          </p:nvPr>
        </p:nvSpPr>
        <p:spPr>
          <a:xfrm>
            <a:off x="418150" y="1144850"/>
            <a:ext cx="4158900" cy="29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 ability to:</a:t>
            </a: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AutoNum type="arabicPeriod"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Make decisions about her own financial well-being.</a:t>
            </a: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AutoNum type="arabicPeriod"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Controlling financial assets such as investments or property. </a:t>
            </a: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7" name="Google Shape;257;p57"/>
          <p:cNvPicPr preferRelativeResize="0"/>
          <p:nvPr/>
        </p:nvPicPr>
        <p:blipFill rotWithShape="1">
          <a:blip r:embed="rId3">
            <a:alphaModFix/>
          </a:blip>
          <a:srcRect b="0" l="0" r="15626" t="7732"/>
          <a:stretch/>
        </p:blipFill>
        <p:spPr>
          <a:xfrm>
            <a:off x="4276005" y="197375"/>
            <a:ext cx="4802221" cy="60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7"/>
          <p:cNvSpPr txBox="1"/>
          <p:nvPr/>
        </p:nvSpPr>
        <p:spPr>
          <a:xfrm>
            <a:off x="0" y="381000"/>
            <a:ext cx="558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5400" lvl="0" marL="342900" rtl="0" algn="l">
              <a:lnSpc>
                <a:spcPct val="115000"/>
              </a:lnSpc>
              <a:spcBef>
                <a:spcPts val="72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Women’s Economic Empowerment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BCD4">
            <a:alpha val="67600"/>
          </a:srgbClr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8"/>
          <p:cNvSpPr txBox="1"/>
          <p:nvPr/>
        </p:nvSpPr>
        <p:spPr>
          <a:xfrm>
            <a:off x="5526975" y="527725"/>
            <a:ext cx="3398100" cy="49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Better Practice: </a:t>
            </a:r>
            <a:r>
              <a:rPr b="1"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Savings</a:t>
            </a:r>
            <a:endParaRPr b="1"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roxima Nova"/>
              <a:buChar char="●"/>
            </a:pPr>
            <a:r>
              <a:rPr lang="en" sz="2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Buffer against economic shock that is almost inevitable</a:t>
            </a:r>
            <a:endParaRPr sz="2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64" name="Google Shape;264;p58"/>
          <p:cNvPicPr preferRelativeResize="0"/>
          <p:nvPr/>
        </p:nvPicPr>
        <p:blipFill rotWithShape="1">
          <a:blip r:embed="rId3">
            <a:alphaModFix/>
          </a:blip>
          <a:srcRect b="0" l="2494" r="-313" t="0"/>
          <a:stretch/>
        </p:blipFill>
        <p:spPr>
          <a:xfrm>
            <a:off x="0" y="-27175"/>
            <a:ext cx="5361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343D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9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0" name="Google Shape;270;p59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71" name="Google Shape;2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"/>
            <a:ext cx="9144003" cy="685801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9"/>
          <p:cNvSpPr txBox="1"/>
          <p:nvPr/>
        </p:nvSpPr>
        <p:spPr>
          <a:xfrm>
            <a:off x="5419875" y="222925"/>
            <a:ext cx="3648000" cy="1156200"/>
          </a:xfrm>
          <a:prstGeom prst="rect">
            <a:avLst/>
          </a:prstGeom>
          <a:solidFill>
            <a:srgbClr val="EBD7C3">
              <a:alpha val="51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Microloans - Small business development</a:t>
            </a: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343D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0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8" name="Google Shape;278;p60"/>
          <p:cNvSpPr/>
          <p:nvPr/>
        </p:nvSpPr>
        <p:spPr>
          <a:xfrm>
            <a:off x="4453217" y="3244333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9" name="Google Shape;279;p60"/>
          <p:cNvSpPr txBox="1"/>
          <p:nvPr>
            <p:ph type="ctrTitle"/>
          </p:nvPr>
        </p:nvSpPr>
        <p:spPr>
          <a:xfrm>
            <a:off x="853075" y="432975"/>
            <a:ext cx="55665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Finding: </a:t>
            </a: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Financial gains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0" name="Google Shape;280;p6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138" y="1277502"/>
            <a:ext cx="7567725" cy="5328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